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93" r:id="rId4"/>
    <p:sldId id="310" r:id="rId5"/>
    <p:sldId id="258" r:id="rId6"/>
    <p:sldId id="260" r:id="rId7"/>
    <p:sldId id="295" r:id="rId8"/>
    <p:sldId id="264" r:id="rId9"/>
    <p:sldId id="265" r:id="rId10"/>
    <p:sldId id="267" r:id="rId11"/>
    <p:sldId id="282" r:id="rId12"/>
    <p:sldId id="311" r:id="rId13"/>
    <p:sldId id="276" r:id="rId14"/>
    <p:sldId id="309" r:id="rId15"/>
    <p:sldId id="300" r:id="rId16"/>
    <p:sldId id="302" r:id="rId17"/>
    <p:sldId id="304" r:id="rId18"/>
    <p:sldId id="305" r:id="rId19"/>
    <p:sldId id="307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zytkownik" initials="U" lastIdx="1" clrIdx="0">
    <p:extLst>
      <p:ext uri="{19B8F6BF-5375-455C-9EA6-DF929625EA0E}">
        <p15:presenceInfo xmlns:p15="http://schemas.microsoft.com/office/powerpoint/2012/main" userId="Uzytkow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3399"/>
    <a:srgbClr val="99CCFF"/>
    <a:srgbClr val="00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94152" autoAdjust="0"/>
  </p:normalViewPr>
  <p:slideViewPr>
    <p:cSldViewPr snapToGrid="0" snapToObjects="1">
      <p:cViewPr varScale="1">
        <p:scale>
          <a:sx n="116" d="100"/>
          <a:sy n="116" d="100"/>
        </p:scale>
        <p:origin x="12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24482011534591E-2"/>
          <c:y val="6.2262008773502346E-2"/>
          <c:w val="0.87041691517722153"/>
          <c:h val="0.77398513821035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 przyjętych zgłoszeń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1990</c:v>
                </c:pt>
                <c:pt idx="2">
                  <c:v>3176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F-4979-AC30-CDF86D3999F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ruch drogowy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590</c:v>
                </c:pt>
                <c:pt idx="2">
                  <c:v>1645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F-4979-AC30-CDF86D3999F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porządkowe w tym: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Arkusz1!$D$2:$D$5</c:f>
              <c:numCache>
                <c:formatCode>General</c:formatCode>
                <c:ptCount val="4"/>
                <c:pt idx="0">
                  <c:v>1400</c:v>
                </c:pt>
                <c:pt idx="2">
                  <c:v>1531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4F-4979-AC30-CDF86D3999F9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ochrona środowiska i gospodarka odpadami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Arkusz1!$E$2:$E$5</c:f>
              <c:numCache>
                <c:formatCode>General</c:formatCode>
                <c:ptCount val="4"/>
                <c:pt idx="0">
                  <c:v>351</c:v>
                </c:pt>
                <c:pt idx="2">
                  <c:v>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4-4747-B0D3-9925D0D1E3AE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zakłócanie spokoju i porządku publicznego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7.793989275470814E-3"/>
                  <c:y val="1.4030163304472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4-4747-B0D3-9925D0D1E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Arkusz1!$F$2:$F$5</c:f>
              <c:numCache>
                <c:formatCode>General</c:formatCode>
                <c:ptCount val="4"/>
                <c:pt idx="0">
                  <c:v>225</c:v>
                </c:pt>
                <c:pt idx="2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04-4747-B0D3-9925D0D1E3AE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zwierząt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Arkusz1!$G$2:$G$5</c:f>
              <c:numCache>
                <c:formatCode>General</c:formatCode>
                <c:ptCount val="4"/>
                <c:pt idx="0">
                  <c:v>197</c:v>
                </c:pt>
                <c:pt idx="2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04-4747-B0D3-9925D0D1E3AE}"/>
            </c:ext>
          </c:extLst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zagrożenie życia i zdrowia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Arkusz1!$H$2:$H$5</c:f>
              <c:numCache>
                <c:formatCode>General</c:formatCode>
                <c:ptCount val="4"/>
                <c:pt idx="0">
                  <c:v>61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04-4747-B0D3-9925D0D1E3AE}"/>
            </c:ext>
          </c:extLst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pozostałe zgłoszenia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Arkusz1!$I$2:$I$5</c:f>
              <c:numCache>
                <c:formatCode>General</c:formatCode>
                <c:ptCount val="4"/>
                <c:pt idx="0">
                  <c:v>566</c:v>
                </c:pt>
                <c:pt idx="2">
                  <c:v>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04-4747-B0D3-9925D0D1E3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660642592"/>
        <c:axId val="1661173136"/>
      </c:barChart>
      <c:catAx>
        <c:axId val="166064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61173136"/>
        <c:crosses val="autoZero"/>
        <c:auto val="1"/>
        <c:lblAlgn val="ctr"/>
        <c:lblOffset val="100"/>
        <c:noMultiLvlLbl val="0"/>
      </c:catAx>
      <c:valAx>
        <c:axId val="1661173136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60642592"/>
        <c:crosses val="autoZero"/>
        <c:crossBetween val="between"/>
        <c:majorUnit val="500"/>
      </c:valAx>
      <c:spPr>
        <a:noFill/>
        <a:ln w="25400">
          <a:noFill/>
        </a:ln>
        <a:effectLst>
          <a:outerShdw blurRad="50800" dist="50800" dir="1380000" sx="76000" sy="76000" algn="ctr" rotWithShape="0">
            <a:schemeClr val="bg1"/>
          </a:outerShdw>
        </a:effectLst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80247702375437258"/>
          <c:y val="0.2250837913743175"/>
          <c:w val="0.17716750674792847"/>
          <c:h val="0.658939377786883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32276173811616E-2"/>
          <c:y val="0.13272990181782832"/>
          <c:w val="0.91842045785943427"/>
          <c:h val="0.79537917229690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pouczenia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618</c:v>
                </c:pt>
                <c:pt idx="2">
                  <c:v>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8-4FD1-8B68-5AD034191A8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mandaty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784</c:v>
                </c:pt>
                <c:pt idx="2">
                  <c:v>1148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28-4FD1-8B68-5AD034191A8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wnioski do Sądu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Arkusz1!$D$2:$D$5</c:f>
              <c:numCache>
                <c:formatCode>General</c:formatCode>
                <c:ptCount val="4"/>
                <c:pt idx="0">
                  <c:v>15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8-4FD1-8B68-5AD034191A89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postępowania wyjaśniające w ramach kpow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Arkusz1!$E$2:$E$5</c:f>
              <c:numCache>
                <c:formatCode>General</c:formatCode>
                <c:ptCount val="4"/>
                <c:pt idx="0">
                  <c:v>242</c:v>
                </c:pt>
                <c:pt idx="2">
                  <c:v>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8-4FD1-8B68-5AD034191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0267408"/>
        <c:axId val="1781439584"/>
      </c:barChart>
      <c:catAx>
        <c:axId val="177026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1439584"/>
        <c:crosses val="autoZero"/>
        <c:auto val="1"/>
        <c:lblAlgn val="ctr"/>
        <c:lblOffset val="100"/>
        <c:noMultiLvlLbl val="0"/>
      </c:catAx>
      <c:valAx>
        <c:axId val="1781439584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7026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907496200096138"/>
          <c:y val="0.14244851386435001"/>
          <c:w val="0.20068362982404978"/>
          <c:h val="0.631801093188078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418475405220879E-2"/>
          <c:y val="3.7540870609621982E-2"/>
          <c:w val="0.75962984449958448"/>
          <c:h val="0.86876438930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porządkowe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683</c:v>
                </c:pt>
                <c:pt idx="1">
                  <c:v>953</c:v>
                </c:pt>
                <c:pt idx="2">
                  <c:v>1078</c:v>
                </c:pt>
                <c:pt idx="3">
                  <c:v>1047</c:v>
                </c:pt>
                <c:pt idx="4">
                  <c:v>1252</c:v>
                </c:pt>
                <c:pt idx="5">
                  <c:v>1274</c:v>
                </c:pt>
                <c:pt idx="6">
                  <c:v>1318</c:v>
                </c:pt>
                <c:pt idx="7">
                  <c:v>1418</c:v>
                </c:pt>
                <c:pt idx="8">
                  <c:v>1576</c:v>
                </c:pt>
                <c:pt idx="9">
                  <c:v>1400</c:v>
                </c:pt>
                <c:pt idx="10">
                  <c:v>1531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36-40E4-8D19-54B5BBF769D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ruch drogowy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Arkusz1!$C$2:$C$12</c:f>
              <c:numCache>
                <c:formatCode>General</c:formatCode>
                <c:ptCount val="11"/>
                <c:pt idx="0">
                  <c:v>282</c:v>
                </c:pt>
                <c:pt idx="1">
                  <c:v>425</c:v>
                </c:pt>
                <c:pt idx="2">
                  <c:v>500</c:v>
                </c:pt>
                <c:pt idx="3">
                  <c:v>531</c:v>
                </c:pt>
                <c:pt idx="4">
                  <c:v>623</c:v>
                </c:pt>
                <c:pt idx="5">
                  <c:v>552</c:v>
                </c:pt>
                <c:pt idx="6">
                  <c:v>677</c:v>
                </c:pt>
                <c:pt idx="7">
                  <c:v>624</c:v>
                </c:pt>
                <c:pt idx="8">
                  <c:v>700</c:v>
                </c:pt>
                <c:pt idx="9">
                  <c:v>590</c:v>
                </c:pt>
                <c:pt idx="10">
                  <c:v>1645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36-40E4-8D19-54B5BBF76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64736"/>
        <c:axId val="109366272"/>
      </c:barChart>
      <c:catAx>
        <c:axId val="10936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pl-PL"/>
          </a:p>
        </c:txPr>
        <c:crossAx val="109366272"/>
        <c:crosses val="autoZero"/>
        <c:auto val="1"/>
        <c:lblAlgn val="ctr"/>
        <c:lblOffset val="100"/>
        <c:noMultiLvlLbl val="0"/>
      </c:catAx>
      <c:valAx>
        <c:axId val="10936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pl-PL"/>
          </a:p>
        </c:txPr>
        <c:crossAx val="1093647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50" baseline="0">
                <a:solidFill>
                  <a:srgbClr val="99CCFF"/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45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.84245481620450424"/>
          <c:y val="0.34794561629662168"/>
          <c:w val="0.14886004734653124"/>
          <c:h val="0.36516045389026081"/>
        </c:manualLayout>
      </c:layout>
      <c:overlay val="0"/>
      <c:txPr>
        <a:bodyPr/>
        <a:lstStyle/>
        <a:p>
          <a:pPr>
            <a:defRPr sz="1450" baseline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07EA9-E062-4982-B26D-89B3E83E778B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AA913-2AD2-40B4-879B-DFF34146B7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44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7A81-B659-4A04-A37A-919ABC930D48}" type="datetimeFigureOut">
              <a:rPr lang="pl-PL" smtClean="0"/>
              <a:pPr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D13-EE44-436C-A830-0D4EF2C7CC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7A81-B659-4A04-A37A-919ABC930D48}" type="datetimeFigureOut">
              <a:rPr lang="pl-PL" smtClean="0"/>
              <a:pPr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D13-EE44-436C-A830-0D4EF2C7CC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7A81-B659-4A04-A37A-919ABC930D48}" type="datetimeFigureOut">
              <a:rPr lang="pl-PL" smtClean="0"/>
              <a:pPr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D13-EE44-436C-A830-0D4EF2C7CC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7A81-B659-4A04-A37A-919ABC930D48}" type="datetimeFigureOut">
              <a:rPr lang="pl-PL" smtClean="0"/>
              <a:pPr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D13-EE44-436C-A830-0D4EF2C7CC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7A81-B659-4A04-A37A-919ABC930D48}" type="datetimeFigureOut">
              <a:rPr lang="pl-PL" smtClean="0"/>
              <a:pPr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D13-EE44-436C-A830-0D4EF2C7CC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7A81-B659-4A04-A37A-919ABC930D48}" type="datetimeFigureOut">
              <a:rPr lang="pl-PL" smtClean="0"/>
              <a:pPr/>
              <a:t>16.02.2022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D13-EE44-436C-A830-0D4EF2C7CC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7A81-B659-4A04-A37A-919ABC930D48}" type="datetimeFigureOut">
              <a:rPr lang="pl-PL" smtClean="0"/>
              <a:pPr/>
              <a:t>16.02.2022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D13-EE44-436C-A830-0D4EF2C7CC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7A81-B659-4A04-A37A-919ABC930D48}" type="datetimeFigureOut">
              <a:rPr lang="pl-PL" smtClean="0"/>
              <a:pPr/>
              <a:t>16.02.2022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D13-EE44-436C-A830-0D4EF2C7CC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7A81-B659-4A04-A37A-919ABC930D48}" type="datetimeFigureOut">
              <a:rPr lang="pl-PL" smtClean="0"/>
              <a:pPr/>
              <a:t>16.02.2022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D13-EE44-436C-A830-0D4EF2C7CC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7A81-B659-4A04-A37A-919ABC930D48}" type="datetimeFigureOut">
              <a:rPr lang="pl-PL" smtClean="0"/>
              <a:pPr/>
              <a:t>16.02.2022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D13-EE44-436C-A830-0D4EF2C7CC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7A81-B659-4A04-A37A-919ABC930D48}" type="datetimeFigureOut">
              <a:rPr lang="pl-PL" smtClean="0"/>
              <a:pPr/>
              <a:t>16.02.2022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D13-EE44-436C-A830-0D4EF2C7CC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7A81-B659-4A04-A37A-919ABC930D48}" type="datetimeFigureOut">
              <a:rPr lang="pl-PL" smtClean="0"/>
              <a:pPr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8D13-EE44-436C-A830-0D4EF2C7CC3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43200" y="1223686"/>
            <a:ext cx="5289630" cy="1335555"/>
          </a:xfrm>
        </p:spPr>
        <p:txBody>
          <a:bodyPr>
            <a:normAutofit fontScale="90000"/>
          </a:bodyPr>
          <a:lstStyle/>
          <a:p>
            <a:r>
              <a:rPr lang="pl-PL" sz="5400" b="1" u="sng" dirty="0">
                <a:latin typeface="Arial" pitchFamily="34" charset="0"/>
                <a:cs typeface="Arial" pitchFamily="34" charset="0"/>
              </a:rPr>
              <a:t>SPRAWOZDANIE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3321934"/>
            <a:ext cx="8640960" cy="399549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2800" b="1" dirty="0">
                <a:solidFill>
                  <a:schemeClr val="tx1"/>
                </a:solidFill>
              </a:rPr>
              <a:t>dotyczące podejmowanych działań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2800" b="1" dirty="0">
                <a:solidFill>
                  <a:schemeClr val="tx1"/>
                </a:solidFill>
              </a:rPr>
              <a:t>przez STRAŻ MIEJSKĄ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2800" b="1" dirty="0">
                <a:solidFill>
                  <a:schemeClr val="tx1"/>
                </a:solidFill>
              </a:rPr>
              <a:t>w zakresie ochrony spokoju i porządku publicznego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2800" b="1" dirty="0">
                <a:solidFill>
                  <a:schemeClr val="tx1"/>
                </a:solidFill>
              </a:rPr>
              <a:t>na terenie gminy Tarnowskie Góry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4600" b="1">
                <a:solidFill>
                  <a:schemeClr val="tx1"/>
                </a:solidFill>
              </a:rPr>
              <a:t>w 2021 </a:t>
            </a:r>
            <a:r>
              <a:rPr lang="pl-PL" sz="4600" b="1" dirty="0">
                <a:solidFill>
                  <a:schemeClr val="tx1"/>
                </a:solidFill>
              </a:rPr>
              <a:t>r.</a:t>
            </a:r>
          </a:p>
          <a:p>
            <a:pPr>
              <a:spcBef>
                <a:spcPts val="0"/>
              </a:spcBef>
            </a:pPr>
            <a:endParaRPr lang="pl-PL" dirty="0">
              <a:solidFill>
                <a:srgbClr val="FFFF66"/>
              </a:solidFill>
            </a:endParaRPr>
          </a:p>
          <a:p>
            <a:pPr>
              <a:spcBef>
                <a:spcPts val="0"/>
              </a:spcBef>
            </a:pPr>
            <a:r>
              <a:rPr lang="pl-PL" dirty="0">
                <a:solidFill>
                  <a:srgbClr val="FFFF66"/>
                </a:solidFill>
              </a:rPr>
              <a:t>  </a:t>
            </a:r>
          </a:p>
        </p:txBody>
      </p:sp>
      <p:pic>
        <p:nvPicPr>
          <p:cNvPr id="4" name="Obraz 3" descr="emblem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2131640" cy="25596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29884"/>
              </p:ext>
            </p:extLst>
          </p:nvPr>
        </p:nvGraphicFramePr>
        <p:xfrm>
          <a:off x="18288" y="704088"/>
          <a:ext cx="9125713" cy="5867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88">
                  <a:extLst>
                    <a:ext uri="{9D8B030D-6E8A-4147-A177-3AD203B41FA5}">
                      <a16:colId xmlns:a16="http://schemas.microsoft.com/office/drawing/2014/main" val="2220148332"/>
                    </a:ext>
                  </a:extLst>
                </a:gridCol>
                <a:gridCol w="371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15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91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2676">
                <a:tc rowSpan="2">
                  <a:txBody>
                    <a:bodyPr/>
                    <a:lstStyle/>
                    <a:p>
                      <a:pPr algn="ctr"/>
                      <a:r>
                        <a:rPr lang="pl-PL" b="1" dirty="0" err="1">
                          <a:solidFill>
                            <a:schemeClr val="tx1"/>
                          </a:solidFill>
                        </a:rPr>
                        <a:t>Lp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Rodzaj wykroczeń zawartych w:</a:t>
                      </a:r>
                    </a:p>
                  </a:txBody>
                  <a:tcPr anchor="ctr"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Pouczenia</a:t>
                      </a: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Mandaty karne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Wnioski do Sądu</a:t>
                      </a: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ilość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kwota</a:t>
                      </a:r>
                      <a:r>
                        <a:rPr lang="pl-PL" b="1" baseline="0" dirty="0">
                          <a:solidFill>
                            <a:schemeClr val="tx1"/>
                          </a:solidFill>
                        </a:rPr>
                        <a:t> (zł)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010">
                <a:tc>
                  <a:txBody>
                    <a:bodyPr/>
                    <a:lstStyle/>
                    <a:p>
                      <a:pPr algn="l"/>
                      <a:r>
                        <a:rPr lang="pl-PL" sz="1400" b="1" i="1" dirty="0"/>
                        <a:t>1.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1" dirty="0"/>
                        <a:t>Ustawie – kodeks wykroczeń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2020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2021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2020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2021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2020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2021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2020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2021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719566"/>
                  </a:ext>
                </a:extLst>
              </a:tr>
              <a:tr h="503346">
                <a:tc>
                  <a:txBody>
                    <a:bodyPr/>
                    <a:lstStyle/>
                    <a:p>
                      <a:pPr algn="just"/>
                      <a:endParaRPr lang="pl-PL" sz="1100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b="1" dirty="0"/>
                        <a:t>przeciwko porządkowi</a:t>
                      </a:r>
                      <a:r>
                        <a:rPr lang="pl-PL" sz="1200" b="1" baseline="0" dirty="0"/>
                        <a:t> i spokojowi publicznemu:   </a:t>
                      </a:r>
                      <a:r>
                        <a:rPr lang="pl-PL" sz="1200" b="1" i="1" baseline="0" dirty="0"/>
                        <a:t>art. 49 – 64 </a:t>
                      </a:r>
                      <a:r>
                        <a:rPr lang="pl-PL" sz="1200" b="1" i="1" baseline="0" dirty="0" err="1"/>
                        <a:t>Kw</a:t>
                      </a:r>
                      <a:endParaRPr lang="pl-PL" sz="1200" b="1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107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2930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010">
                <a:tc>
                  <a:txBody>
                    <a:bodyPr/>
                    <a:lstStyle/>
                    <a:p>
                      <a:pPr algn="just"/>
                      <a:endParaRPr lang="pl-PL" sz="1100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b="1" dirty="0"/>
                        <a:t>Przeciwko bezpieczeństwu i porządkowi w komunikacji</a:t>
                      </a:r>
                      <a:endParaRPr lang="pl-PL" sz="1200" b="1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469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886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525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939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47050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93210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028">
                <a:tc>
                  <a:txBody>
                    <a:bodyPr/>
                    <a:lstStyle/>
                    <a:p>
                      <a:pPr algn="just"/>
                      <a:endParaRPr lang="pl-PL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b="1" dirty="0"/>
                        <a:t>Przeciwko urządzeniom użytku publicznego: art. 143-145kw</a:t>
                      </a:r>
                      <a:endParaRPr lang="pl-PL" sz="1200" b="1" i="1" dirty="0"/>
                    </a:p>
                    <a:p>
                      <a:pPr algn="just"/>
                      <a:endParaRPr lang="pl-PL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38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1120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1940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736">
                <a:tc>
                  <a:txBody>
                    <a:bodyPr/>
                    <a:lstStyle/>
                    <a:p>
                      <a:pPr algn="just"/>
                      <a:r>
                        <a:rPr lang="pl-PL" sz="1600" b="1" i="1" dirty="0"/>
                        <a:t>2.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b="1" dirty="0"/>
                        <a:t>Ustawie o wychowaniu w trzeźwości i przeciwdziałaniu alkoholizmowi art. 43’ ust. 1 i 2</a:t>
                      </a:r>
                      <a:endParaRPr lang="pl-PL" sz="1200" b="1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42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4200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3600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5028">
                <a:tc>
                  <a:txBody>
                    <a:bodyPr/>
                    <a:lstStyle/>
                    <a:p>
                      <a:pPr algn="just"/>
                      <a:r>
                        <a:rPr lang="pl-PL" sz="1400" b="1" i="1" dirty="0"/>
                        <a:t>3.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b="1" i="1" dirty="0"/>
                        <a:t>Ustawie o utrzymaniu czystości porządku w gminach ; art. 10 ust. 1-2a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76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53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4820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2920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397179"/>
                  </a:ext>
                </a:extLst>
              </a:tr>
              <a:tr h="815028">
                <a:tc>
                  <a:txBody>
                    <a:bodyPr/>
                    <a:lstStyle/>
                    <a:p>
                      <a:pPr algn="just"/>
                      <a:r>
                        <a:rPr lang="pl-PL" sz="1400" b="1" i="1" dirty="0"/>
                        <a:t>4.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b="1" dirty="0"/>
                        <a:t>Ustawa o ochronie zdrowia przed następstwami używania tytoniu i wyrobów tytoniowych</a:t>
                      </a:r>
                    </a:p>
                    <a:p>
                      <a:pPr algn="just"/>
                      <a:r>
                        <a:rPr lang="pl-PL" sz="1200" b="1" i="1" dirty="0"/>
                        <a:t>art.</a:t>
                      </a:r>
                      <a:r>
                        <a:rPr lang="pl-PL" sz="1200" b="1" i="1" baseline="0" dirty="0"/>
                        <a:t> 13 ust. 1 i 2</a:t>
                      </a:r>
                      <a:endParaRPr lang="pl-PL" sz="1200" b="1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380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260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010">
                <a:tc>
                  <a:txBody>
                    <a:bodyPr/>
                    <a:lstStyle/>
                    <a:p>
                      <a:pPr algn="just"/>
                      <a:r>
                        <a:rPr lang="pl-PL" sz="1400" b="1" dirty="0"/>
                        <a:t>5.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b="1" dirty="0"/>
                        <a:t>Ustawa o odpadach: </a:t>
                      </a:r>
                      <a:r>
                        <a:rPr lang="pl-PL" sz="1200" b="1" i="1" dirty="0"/>
                        <a:t>art. 191</a:t>
                      </a:r>
                      <a:endParaRPr lang="pl-PL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33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39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2460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2500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659758" y="207071"/>
            <a:ext cx="8484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3025" indent="-1343025"/>
            <a:r>
              <a:rPr lang="pl-PL" sz="1400" b="1" dirty="0"/>
              <a:t>Tabela nr. 5 – dotyczy uzyskanych wyników z zakresu najczęściej występujących rodzajów wykroczeń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F60AC5-33FB-4896-81B7-77A58CD99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405"/>
            <a:ext cx="8229600" cy="61677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400" dirty="0"/>
              <a:t>	</a:t>
            </a:r>
            <a:r>
              <a:rPr lang="pl-PL" sz="1200" b="1" dirty="0"/>
              <a:t>W ostatnich latach wiele mówi się na temat tzw. „smogu”, jakości powietrza i jego zanieczyszczeń, które mają negatywne oddziaływanie na zdrowie ludzi i na środowisko, dlatego też warto przybliżyć realizację zadań przez tutejszą Straż Miejską w zakresie przestrzegania przepisów ustawy o odpadach, ustawy o ochronie środowiska jak i Uchwały Sejmiku Województwa Śląskiego z dnia 7 kwietnia 2017r. w sprawie wprowadzania na obszarze ograniczeń w zakresie eksploatacji instalacji, w których następuje spalanie paliw.</a:t>
            </a:r>
          </a:p>
          <a:p>
            <a:pPr marL="0" indent="0">
              <a:buNone/>
            </a:pPr>
            <a:r>
              <a:rPr lang="pl-PL" sz="1200" b="1" dirty="0"/>
              <a:t>	</a:t>
            </a:r>
          </a:p>
          <a:p>
            <a:pPr marL="0" indent="0">
              <a:buNone/>
            </a:pPr>
            <a:r>
              <a:rPr lang="pl-PL" sz="1200" b="1" dirty="0"/>
              <a:t>Tabela nr. 6</a:t>
            </a:r>
          </a:p>
        </p:txBody>
      </p:sp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B41CCDD9-ADE8-4D11-BF7A-407056F8E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34441"/>
              </p:ext>
            </p:extLst>
          </p:nvPr>
        </p:nvGraphicFramePr>
        <p:xfrm>
          <a:off x="576072" y="1792418"/>
          <a:ext cx="8110728" cy="4661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841">
                  <a:extLst>
                    <a:ext uri="{9D8B030D-6E8A-4147-A177-3AD203B41FA5}">
                      <a16:colId xmlns:a16="http://schemas.microsoft.com/office/drawing/2014/main" val="1323819719"/>
                    </a:ext>
                  </a:extLst>
                </a:gridCol>
                <a:gridCol w="1226439">
                  <a:extLst>
                    <a:ext uri="{9D8B030D-6E8A-4147-A177-3AD203B41FA5}">
                      <a16:colId xmlns:a16="http://schemas.microsoft.com/office/drawing/2014/main" val="2720720022"/>
                    </a:ext>
                  </a:extLst>
                </a:gridCol>
                <a:gridCol w="801243">
                  <a:extLst>
                    <a:ext uri="{9D8B030D-6E8A-4147-A177-3AD203B41FA5}">
                      <a16:colId xmlns:a16="http://schemas.microsoft.com/office/drawing/2014/main" val="3830973132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2719375698"/>
                    </a:ext>
                  </a:extLst>
                </a:gridCol>
                <a:gridCol w="1572768">
                  <a:extLst>
                    <a:ext uri="{9D8B030D-6E8A-4147-A177-3AD203B41FA5}">
                      <a16:colId xmlns:a16="http://schemas.microsoft.com/office/drawing/2014/main" val="2794188963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86112451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738266434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889848055"/>
                    </a:ext>
                  </a:extLst>
                </a:gridCol>
              </a:tblGrid>
              <a:tr h="286011">
                <a:tc gridSpan="8"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Przeprowadzone kontrole nieruchomości na podstawie art. 379 Ustawy o ochronie środowiska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140476"/>
                  </a:ext>
                </a:extLst>
              </a:tr>
              <a:tr h="600624">
                <a:tc rowSpan="2"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Rodzaj kontroli</a:t>
                      </a: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Ilość przeprowadzonych kontroli</a:t>
                      </a: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Bez uwag</a:t>
                      </a: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Ujawniono spalanie odpadów</a:t>
                      </a: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Ilość i rodzaj spalonych odpadów</a:t>
                      </a: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Wyciągnięte konsekwencje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085756"/>
                  </a:ext>
                </a:extLst>
              </a:tr>
              <a:tr h="37181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Mandat karny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Pouczenie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Wniosek do Sądu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125667"/>
                  </a:ext>
                </a:extLst>
              </a:tr>
              <a:tr h="657826"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Piec CO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144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124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1" dirty="0"/>
                        <a:t>   7 lakierowane deski, sklejki, deski z farbą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1" dirty="0"/>
                        <a:t>   9 roślinne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1" dirty="0"/>
                        <a:t>   3 kolorowe gazety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1" dirty="0"/>
                        <a:t>   1 wilgotne drewno powyżej 20%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7</a:t>
                      </a:r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9</a:t>
                      </a:r>
                    </a:p>
                    <a:p>
                      <a:pPr algn="ctr"/>
                      <a:r>
                        <a:rPr lang="pl-PL" sz="1000" b="1" dirty="0"/>
                        <a:t>3</a:t>
                      </a:r>
                    </a:p>
                    <a:p>
                      <a:pPr algn="ctr"/>
                      <a:r>
                        <a:rPr lang="pl-PL" sz="1000" b="1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-</a:t>
                      </a:r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-</a:t>
                      </a:r>
                    </a:p>
                    <a:p>
                      <a:pPr algn="ctr"/>
                      <a:r>
                        <a:rPr lang="pl-PL" sz="1000" b="1" dirty="0"/>
                        <a:t>-</a:t>
                      </a:r>
                    </a:p>
                    <a:p>
                      <a:pPr algn="ctr"/>
                      <a:r>
                        <a:rPr lang="pl-PL" sz="1000" b="1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-</a:t>
                      </a:r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-</a:t>
                      </a:r>
                    </a:p>
                    <a:p>
                      <a:pPr algn="ctr"/>
                      <a:r>
                        <a:rPr lang="pl-PL" sz="1000" b="1" dirty="0"/>
                        <a:t>-</a:t>
                      </a:r>
                    </a:p>
                    <a:p>
                      <a:pPr algn="ctr"/>
                      <a:r>
                        <a:rPr lang="pl-PL" sz="1000" b="1" dirty="0"/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64734"/>
                  </a:ext>
                </a:extLst>
              </a:tr>
              <a:tr h="653843"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Piec kuchenny, kaflowy, koza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1" dirty="0"/>
                        <a:t>1 lakierowane drewno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1" dirty="0"/>
                        <a:t>1 odpady roślinne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1" dirty="0"/>
                        <a:t>1 torebki foliowe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1</a:t>
                      </a:r>
                    </a:p>
                    <a:p>
                      <a:pPr algn="ctr"/>
                      <a:r>
                        <a:rPr lang="pl-PL" sz="1000" b="1" dirty="0"/>
                        <a:t>1</a:t>
                      </a:r>
                    </a:p>
                    <a:p>
                      <a:pPr algn="ctr"/>
                      <a:r>
                        <a:rPr lang="pl-PL" sz="1000" b="1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/>
                    </a:p>
                    <a:p>
                      <a:pPr algn="ctr"/>
                      <a:r>
                        <a:rPr lang="pl-PL" sz="1000" b="1"/>
                        <a:t>-</a:t>
                      </a:r>
                      <a:endParaRPr lang="pl-PL" sz="1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2948"/>
                  </a:ext>
                </a:extLst>
              </a:tr>
              <a:tr h="771544"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Na otwartej przestrzeni w tym: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18</a:t>
                      </a:r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endParaRPr lang="pl-PL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1" dirty="0"/>
                        <a:t>15 roślinne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1" dirty="0"/>
                        <a:t>1 worki z zaprawy, butelka plastikowa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1" dirty="0"/>
                        <a:t>1 tworzywa sztuczne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l-PL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15</a:t>
                      </a:r>
                    </a:p>
                    <a:p>
                      <a:pPr algn="ctr"/>
                      <a:r>
                        <a:rPr lang="pl-PL" sz="1000" b="1" dirty="0"/>
                        <a:t>1</a:t>
                      </a:r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1</a:t>
                      </a:r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endParaRPr lang="pl-PL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-</a:t>
                      </a:r>
                    </a:p>
                    <a:p>
                      <a:pPr algn="ctr"/>
                      <a:r>
                        <a:rPr lang="pl-PL" sz="1000" b="1" dirty="0"/>
                        <a:t>-</a:t>
                      </a:r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-</a:t>
                      </a:r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endParaRPr lang="pl-PL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-</a:t>
                      </a:r>
                    </a:p>
                    <a:p>
                      <a:pPr algn="ctr"/>
                      <a:r>
                        <a:rPr lang="pl-PL" sz="1000" b="1" dirty="0"/>
                        <a:t>-</a:t>
                      </a:r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-</a:t>
                      </a:r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endParaRPr lang="pl-PL" sz="1000" b="1" dirty="0"/>
                    </a:p>
                    <a:p>
                      <a:pPr algn="ctr"/>
                      <a:endParaRPr lang="pl-PL" sz="1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573828"/>
                  </a:ext>
                </a:extLst>
              </a:tr>
              <a:tr h="541480"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Ogółem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172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132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40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l-PL" sz="1000" b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000" b="1" dirty="0"/>
                        <a:t>                    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39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00" b="1" dirty="0"/>
                    </a:p>
                    <a:p>
                      <a:pPr algn="ctr"/>
                      <a:r>
                        <a:rPr lang="pl-PL" sz="1000" b="1" dirty="0"/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36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735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85195" y="384910"/>
            <a:ext cx="8692586" cy="518984"/>
          </a:xfrm>
        </p:spPr>
        <p:txBody>
          <a:bodyPr>
            <a:normAutofit/>
          </a:bodyPr>
          <a:lstStyle/>
          <a:p>
            <a:r>
              <a:rPr lang="pl-PL" sz="2400" b="1" dirty="0"/>
              <a:t>Realizacja pozostałych zadań: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85193" y="1416465"/>
            <a:ext cx="8692587" cy="5046562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1800" b="1" dirty="0">
                <a:solidFill>
                  <a:schemeClr val="tx1"/>
                </a:solidFill>
              </a:rPr>
              <a:t>Zastosowano urządzania do blokowania kół pojazdów: w 90 przypadkach.</a:t>
            </a:r>
            <a:br>
              <a:rPr lang="pl-PL" sz="1800" b="1" dirty="0">
                <a:solidFill>
                  <a:schemeClr val="tx1"/>
                </a:solidFill>
              </a:rPr>
            </a:br>
            <a:endParaRPr lang="pl-PL" sz="1800" b="1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pl-PL" sz="1800" b="1" dirty="0">
                <a:solidFill>
                  <a:schemeClr val="tx1"/>
                </a:solidFill>
              </a:rPr>
              <a:t>Zabezpieczenia miejsca zdarzeń w 1 przypadku (przestępstwa, miejsca zagrożone takimi zdarzeniami i inne miejsca).</a:t>
            </a:r>
          </a:p>
          <a:p>
            <a:pPr marL="342900" indent="-342900" algn="l">
              <a:buFont typeface="+mj-lt"/>
              <a:buAutoNum type="arabicPeriod"/>
            </a:pPr>
            <a:endParaRPr lang="pl-PL" sz="1800" b="1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pl-PL" sz="1800" b="1" dirty="0">
                <a:solidFill>
                  <a:schemeClr val="tx1"/>
                </a:solidFill>
              </a:rPr>
              <a:t>Osoby ujęte i przekazane Policji – 1.</a:t>
            </a:r>
          </a:p>
          <a:p>
            <a:pPr marL="342900" indent="-342900" algn="l">
              <a:buFont typeface="+mj-lt"/>
              <a:buAutoNum type="arabicPeriod"/>
            </a:pPr>
            <a:endParaRPr lang="pl-PL" sz="1800" b="1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800" b="1" dirty="0">
                <a:solidFill>
                  <a:schemeClr val="tx1"/>
                </a:solidFill>
              </a:rPr>
              <a:t>Doprowadzono do Izby Wytrzeźwień lub miejsca zamieszkania: 5 osób.</a:t>
            </a:r>
          </a:p>
          <a:p>
            <a:pPr marL="342900" indent="-342900" algn="just">
              <a:buFont typeface="+mj-lt"/>
              <a:buAutoNum type="arabicPeriod"/>
            </a:pPr>
            <a:endParaRPr lang="pl-PL" sz="1800" b="1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 związku z ogłoszeniem na obszarze RP stanu epidemii Wojewoda Śląski wydał zarządzenie w sprawie użycia Straży Miejskich do wspólnych działań z Policją. Mając to na względzie przy realizacji zadań w zakresie zapobiegania rozprzestrzeniania się wirusa SARS-CoV-2 w roku 2021 strażnicy uczestniczyli w 44 patrolach wspólnie z Policją. Niezależnie od tego strażnicy we własnym zakresie realizowali zadania w tym obszarze                          z uwzględnieniem zaleceń Wojewody Śląskiego i Komendy Powiatowej Policji Tarnowskie Góry. W wyniku podjętych tych działań w 2021 r. strażnicy w stosunku do sprawców wykroczeń, którzy nie stosowali się do obostrzeń związanych z ograniczeniami epidemii zastosowali 29 postępowań mandatowych, pouczyli 33 osoby oraz skierowali 1 wniosek do sądu o ukaranie. </a:t>
            </a:r>
            <a:endParaRPr lang="pl-PL" sz="1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endParaRPr lang="pl-PL" sz="1800" b="1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800" b="1" dirty="0">
                <a:solidFill>
                  <a:schemeClr val="tx1"/>
                </a:solidFill>
              </a:rPr>
              <a:t>Działania prewencyjne i pomocowe ukierunkowane na osoby bezdomne polegały na kontrolowaniu miejsc gdzie mogą przebywać osoby bezdomne i oferowaniu im pomocy. Funkcjonariusze Straży Miejskiej kontrolowali takie miejsca jak: budynki niezamieszkałe – pustostany, pomieszczenia byłych warsztatów, rampa kolejowa, klatki schodowe. W każdym przypadku osobom bezdomnym funkcjonariusze Straży Miejskiej oferowali pomoc w postaci przewiezienia do noclegowni miejskiej lub udzielenia innego wsparcia. Jednak w zdecydowanej większości bezdomni odmawiali skorzystania z pomocy a ich stan nie zagrażał życiu lub zdrowiu.</a:t>
            </a:r>
          </a:p>
          <a:p>
            <a:pPr marL="342900" indent="-342900" algn="just">
              <a:spcBef>
                <a:spcPts val="0"/>
              </a:spcBef>
            </a:pPr>
            <a:endParaRPr lang="pl-PL" sz="1800" dirty="0">
              <a:solidFill>
                <a:schemeClr val="tx1"/>
              </a:solidFill>
            </a:endParaRPr>
          </a:p>
          <a:p>
            <a:pPr algn="just"/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97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89"/>
          </a:xfrm>
        </p:spPr>
        <p:txBody>
          <a:bodyPr>
            <a:normAutofit fontScale="90000"/>
          </a:bodyPr>
          <a:lstStyle/>
          <a:p>
            <a:r>
              <a:rPr lang="pl-PL" sz="2400" b="1" dirty="0"/>
              <a:t>Porównanie zgłoszeń od mieszkańców na przestrzeni ostatnich 11 lat </a:t>
            </a: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451747"/>
              </p:ext>
            </p:extLst>
          </p:nvPr>
        </p:nvGraphicFramePr>
        <p:xfrm>
          <a:off x="173620" y="1180619"/>
          <a:ext cx="8773610" cy="540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BAE02F-FBD2-4DED-ABDA-36B92A92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3600" dirty="0"/>
            </a:br>
            <a:r>
              <a:rPr lang="pl-PL" sz="3600" dirty="0"/>
              <a:t>Przykład parkowania pojazdów w centrum miasta na przejściu dla pieszych</a:t>
            </a: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CCC3B78-A046-409D-83FC-B24E45E62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12014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432D5F-CBF3-4C72-95ED-49D5D0567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Przykład parkowania pojazdów na zieleńcu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4B4EB8D-7C24-4BA1-A107-EA2C61EB5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35705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797B9A-436B-4C93-AD33-948A53E8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Sposób pozbywania się odpadów przy drodze gruntowej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DD8D97D-35B1-44EC-BAC4-32EF703F4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1389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AA9104-FC4C-46D2-91E1-3A0920CA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/>
              <a:t>Sposób pozbywania się części samochodowych, pozostawiając je przy pojemnikach na odpady w centrum miasta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CB1FE6C-1204-41EA-BC7D-29BBDB18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48971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58BAF1-D208-4863-BBCD-AF639ABA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Spalanie odpadów roślinnych na otwartej przestrzeni (teren ogródków działkowych)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574ED50-8DB7-4208-AA52-054293A0E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90940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CDC1D5-C26F-4F97-89FA-8744F4C99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Sprawy psów pozostających bez właściwej opieki ze strony ich właścicieli i opiekunów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E7B1990-E40C-496E-9B68-EE024F89E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23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82880" y="836712"/>
            <a:ext cx="8759952" cy="5616624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STRAŻ MIEJSKA</a:t>
            </a:r>
          </a:p>
          <a:p>
            <a:r>
              <a:rPr lang="pl-P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jest samorządową umundurowaną formacją utworzoną </a:t>
            </a:r>
            <a:br>
              <a:rPr lang="pl-P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ochrony porządku publicznego </a:t>
            </a:r>
            <a:br>
              <a:rPr lang="pl-P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terenie gminy Tarnowskie Góry.</a:t>
            </a:r>
          </a:p>
          <a:p>
            <a:r>
              <a:rPr lang="pl-P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Swoje zadania realizuje w oparciu </a:t>
            </a:r>
            <a:br>
              <a:rPr lang="pl-P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Ustawę o strażach gminnych z dnia 29 sierpnia 1997 r. </a:t>
            </a:r>
            <a:br>
              <a:rPr lang="pl-P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akty wykonawcze do tejże ustawy.</a:t>
            </a:r>
          </a:p>
          <a:p>
            <a:endParaRPr lang="pl-P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Dla zobrazowania podejmowanych przez </a:t>
            </a:r>
            <a:br>
              <a:rPr lang="pl-P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Straż Miejską działań przedstawiam poniższą informację                w wersji statystycznej jak i opisowej.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0A8890-2585-4132-AE1B-CA71E4AB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Wykres nr. 1 – dotyczy przyjętych zgłoszeń od mieszkańców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A8B7339B-CBC0-41DD-B965-1CA94BEF4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776887"/>
              </p:ext>
            </p:extLst>
          </p:nvPr>
        </p:nvGraphicFramePr>
        <p:xfrm>
          <a:off x="65987" y="1664208"/>
          <a:ext cx="9012025" cy="503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199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A0BA3-1786-40A9-8BFF-57DA1A22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Tabela nr. 1 dotyczy ilości przeprowadzonych interwencji w poszczególnych dzielnicach w zakresie spraw porządkowych w roku 2021</a:t>
            </a:r>
            <a:endParaRPr lang="pl-PL" sz="1800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7FA1F992-E2BD-475A-B567-CBC0884C6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675541"/>
              </p:ext>
            </p:extLst>
          </p:nvPr>
        </p:nvGraphicFramePr>
        <p:xfrm>
          <a:off x="457200" y="1417638"/>
          <a:ext cx="8229599" cy="53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618">
                  <a:extLst>
                    <a:ext uri="{9D8B030D-6E8A-4147-A177-3AD203B41FA5}">
                      <a16:colId xmlns:a16="http://schemas.microsoft.com/office/drawing/2014/main" val="1459692568"/>
                    </a:ext>
                  </a:extLst>
                </a:gridCol>
                <a:gridCol w="1893455">
                  <a:extLst>
                    <a:ext uri="{9D8B030D-6E8A-4147-A177-3AD203B41FA5}">
                      <a16:colId xmlns:a16="http://schemas.microsoft.com/office/drawing/2014/main" val="3681228068"/>
                    </a:ext>
                  </a:extLst>
                </a:gridCol>
                <a:gridCol w="1099127">
                  <a:extLst>
                    <a:ext uri="{9D8B030D-6E8A-4147-A177-3AD203B41FA5}">
                      <a16:colId xmlns:a16="http://schemas.microsoft.com/office/drawing/2014/main" val="637878259"/>
                    </a:ext>
                  </a:extLst>
                </a:gridCol>
                <a:gridCol w="1182255">
                  <a:extLst>
                    <a:ext uri="{9D8B030D-6E8A-4147-A177-3AD203B41FA5}">
                      <a16:colId xmlns:a16="http://schemas.microsoft.com/office/drawing/2014/main" val="2330616362"/>
                    </a:ext>
                  </a:extLst>
                </a:gridCol>
                <a:gridCol w="757381">
                  <a:extLst>
                    <a:ext uri="{9D8B030D-6E8A-4147-A177-3AD203B41FA5}">
                      <a16:colId xmlns:a16="http://schemas.microsoft.com/office/drawing/2014/main" val="3231137232"/>
                    </a:ext>
                  </a:extLst>
                </a:gridCol>
                <a:gridCol w="951346">
                  <a:extLst>
                    <a:ext uri="{9D8B030D-6E8A-4147-A177-3AD203B41FA5}">
                      <a16:colId xmlns:a16="http://schemas.microsoft.com/office/drawing/2014/main" val="2326236509"/>
                    </a:ext>
                  </a:extLst>
                </a:gridCol>
                <a:gridCol w="817417">
                  <a:extLst>
                    <a:ext uri="{9D8B030D-6E8A-4147-A177-3AD203B41FA5}">
                      <a16:colId xmlns:a16="http://schemas.microsoft.com/office/drawing/2014/main" val="3632510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Dzielnica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Ochrona środowiska i Gospodarka odpadami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Spokój i porządek publiczny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Zagrożenie życia i zdrowia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zwierząt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Pozostałe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tx1"/>
                          </a:solidFill>
                        </a:rPr>
                        <a:t>Ogółem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60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Osada Jana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7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Bobrowniki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39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Strzybnica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611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err="1"/>
                        <a:t>Pniowiec</a:t>
                      </a:r>
                      <a:endParaRPr lang="pl-PL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73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Sowice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Lasowice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5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Rybna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71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Opatowice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97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Stare </a:t>
                      </a:r>
                      <a:r>
                        <a:rPr lang="pl-PL" sz="1400" b="1" dirty="0" err="1"/>
                        <a:t>Tarnowice</a:t>
                      </a:r>
                      <a:endParaRPr lang="pl-PL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59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Repty Śląskie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87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Śródmieście Centrum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134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139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608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Ogółem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347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55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78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233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/>
                        <a:t>794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62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6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69592"/>
              </p:ext>
            </p:extLst>
          </p:nvPr>
        </p:nvGraphicFramePr>
        <p:xfrm>
          <a:off x="1524000" y="1052740"/>
          <a:ext cx="6096000" cy="553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43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INTERWENCJE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DZIELNICA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2020 r.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2021 r.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Osada Jana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Bobrowniki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Stare </a:t>
                      </a:r>
                      <a:r>
                        <a:rPr lang="pl-PL" dirty="0" err="1"/>
                        <a:t>Tarnowice</a:t>
                      </a:r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Repty</a:t>
                      </a:r>
                      <a:r>
                        <a:rPr lang="pl-PL" dirty="0"/>
                        <a:t> Śląskie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Lasowice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Strzybnica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Pniowiec</a:t>
                      </a:r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Rybna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Opatowice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Sowice</a:t>
                      </a:r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Śródmieście</a:t>
                      </a:r>
                      <a:r>
                        <a:rPr lang="pl-PL" baseline="0" dirty="0"/>
                        <a:t> – </a:t>
                      </a:r>
                      <a:r>
                        <a:rPr lang="pl-PL" dirty="0"/>
                        <a:t>centrum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1516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2268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543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RAZEM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1842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2692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323528" y="18864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3025" indent="-1343025"/>
            <a:r>
              <a:rPr lang="pl-PL" sz="2000" b="1" dirty="0"/>
              <a:t>Tabela nr. 2 – dotyczy ilości przeprowadzonych interwencji w poszczególnych dzielnicach</a:t>
            </a:r>
            <a:endParaRPr lang="pl-PL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23528" y="1052736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Tabela jak i wykres przedstawiają, że zdecydowana większość interwencji została przeprowadzona w centrum miasta.</a:t>
            </a:r>
          </a:p>
          <a:p>
            <a:pPr algn="ctr"/>
            <a:endParaRPr lang="pl-PL" sz="2400" b="1" dirty="0"/>
          </a:p>
          <a:p>
            <a:pPr algn="ctr"/>
            <a:r>
              <a:rPr lang="pl-PL" sz="2400" b="1" dirty="0"/>
              <a:t>Mówiąc o centrum miasta należy mieć na uwadze obszar stosunkowo duży, bo swym zasięgiem ograniczony ulicą Bytomską, Obwodową do ul. Zagórskiej, rejon TESCO i zakład FAZOS, tory kolejowe, ul. Sienkiewicza, Boh. Monte Cassino, Częstochowska, Piłsudskiego, Nakielska, Cegielniana, Oświęcimska – tory kolejowe. Do tego rejonu również w naszych statystykach zaliczamy „Osiedle Kolejarzy” oraz Kolonię Staszica.</a:t>
            </a:r>
          </a:p>
          <a:p>
            <a:pPr algn="ctr"/>
            <a:endParaRPr lang="pl-PL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9FDD26-919D-447B-B804-123E057A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83" y="471056"/>
            <a:ext cx="7952508" cy="526472"/>
          </a:xfrm>
        </p:spPr>
        <p:txBody>
          <a:bodyPr>
            <a:normAutofit/>
          </a:bodyPr>
          <a:lstStyle/>
          <a:p>
            <a:r>
              <a:rPr lang="pl-PL" b="1" dirty="0"/>
              <a:t>Wykres nr. 2 – wyniki działań związane z ujawnionymi wykroczeniami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6CF365D8-A884-4CBC-8151-0F34707F0649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096608369"/>
              </p:ext>
            </p:extLst>
          </p:nvPr>
        </p:nvGraphicFramePr>
        <p:xfrm>
          <a:off x="452582" y="1071417"/>
          <a:ext cx="7832435" cy="402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D2B522-AE81-46CC-84EB-09A7033EA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2583" y="5367338"/>
            <a:ext cx="8054108" cy="804862"/>
          </a:xfrm>
        </p:spPr>
        <p:txBody>
          <a:bodyPr>
            <a:normAutofit/>
          </a:bodyPr>
          <a:lstStyle/>
          <a:p>
            <a:pPr algn="just"/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26197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503040" y="23553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8400" indent="-1168400" algn="ctr"/>
            <a:r>
              <a:rPr lang="pl-PL" b="1" dirty="0"/>
              <a:t>Tabela nr. 3 - Wszczęte i zakończone czynności wyjaśniające przeprowadzone w ramach kodeksu postępowania w sprawach o wykroczenia w 2021 r.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EEA8B1A-136B-4576-89D8-7DB8DB985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058766"/>
              </p:ext>
            </p:extLst>
          </p:nvPr>
        </p:nvGraphicFramePr>
        <p:xfrm>
          <a:off x="359544" y="1402672"/>
          <a:ext cx="8640958" cy="4998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179">
                  <a:extLst>
                    <a:ext uri="{9D8B030D-6E8A-4147-A177-3AD203B41FA5}">
                      <a16:colId xmlns:a16="http://schemas.microsoft.com/office/drawing/2014/main" val="3196276523"/>
                    </a:ext>
                  </a:extLst>
                </a:gridCol>
                <a:gridCol w="943953">
                  <a:extLst>
                    <a:ext uri="{9D8B030D-6E8A-4147-A177-3AD203B41FA5}">
                      <a16:colId xmlns:a16="http://schemas.microsoft.com/office/drawing/2014/main" val="424605107"/>
                    </a:ext>
                  </a:extLst>
                </a:gridCol>
                <a:gridCol w="616022">
                  <a:extLst>
                    <a:ext uri="{9D8B030D-6E8A-4147-A177-3AD203B41FA5}">
                      <a16:colId xmlns:a16="http://schemas.microsoft.com/office/drawing/2014/main" val="1331706260"/>
                    </a:ext>
                  </a:extLst>
                </a:gridCol>
                <a:gridCol w="685696">
                  <a:extLst>
                    <a:ext uri="{9D8B030D-6E8A-4147-A177-3AD203B41FA5}">
                      <a16:colId xmlns:a16="http://schemas.microsoft.com/office/drawing/2014/main" val="2183643709"/>
                    </a:ext>
                  </a:extLst>
                </a:gridCol>
                <a:gridCol w="809440">
                  <a:extLst>
                    <a:ext uri="{9D8B030D-6E8A-4147-A177-3AD203B41FA5}">
                      <a16:colId xmlns:a16="http://schemas.microsoft.com/office/drawing/2014/main" val="4091262752"/>
                    </a:ext>
                  </a:extLst>
                </a:gridCol>
                <a:gridCol w="661871">
                  <a:extLst>
                    <a:ext uri="{9D8B030D-6E8A-4147-A177-3AD203B41FA5}">
                      <a16:colId xmlns:a16="http://schemas.microsoft.com/office/drawing/2014/main" val="2763468715"/>
                    </a:ext>
                  </a:extLst>
                </a:gridCol>
                <a:gridCol w="661871">
                  <a:extLst>
                    <a:ext uri="{9D8B030D-6E8A-4147-A177-3AD203B41FA5}">
                      <a16:colId xmlns:a16="http://schemas.microsoft.com/office/drawing/2014/main" val="1707023502"/>
                    </a:ext>
                  </a:extLst>
                </a:gridCol>
                <a:gridCol w="812264">
                  <a:extLst>
                    <a:ext uri="{9D8B030D-6E8A-4147-A177-3AD203B41FA5}">
                      <a16:colId xmlns:a16="http://schemas.microsoft.com/office/drawing/2014/main" val="2156002008"/>
                    </a:ext>
                  </a:extLst>
                </a:gridCol>
                <a:gridCol w="610139">
                  <a:extLst>
                    <a:ext uri="{9D8B030D-6E8A-4147-A177-3AD203B41FA5}">
                      <a16:colId xmlns:a16="http://schemas.microsoft.com/office/drawing/2014/main" val="1646639908"/>
                    </a:ext>
                  </a:extLst>
                </a:gridCol>
                <a:gridCol w="611440">
                  <a:extLst>
                    <a:ext uri="{9D8B030D-6E8A-4147-A177-3AD203B41FA5}">
                      <a16:colId xmlns:a16="http://schemas.microsoft.com/office/drawing/2014/main" val="2338962133"/>
                    </a:ext>
                  </a:extLst>
                </a:gridCol>
                <a:gridCol w="659664">
                  <a:extLst>
                    <a:ext uri="{9D8B030D-6E8A-4147-A177-3AD203B41FA5}">
                      <a16:colId xmlns:a16="http://schemas.microsoft.com/office/drawing/2014/main" val="1709419742"/>
                    </a:ext>
                  </a:extLst>
                </a:gridCol>
                <a:gridCol w="627419">
                  <a:extLst>
                    <a:ext uri="{9D8B030D-6E8A-4147-A177-3AD203B41FA5}">
                      <a16:colId xmlns:a16="http://schemas.microsoft.com/office/drawing/2014/main" val="1399177935"/>
                    </a:ext>
                  </a:extLst>
                </a:gridCol>
              </a:tblGrid>
              <a:tr h="474156">
                <a:tc rowSpan="2">
                  <a:txBody>
                    <a:bodyPr/>
                    <a:lstStyle/>
                    <a:p>
                      <a:endParaRPr lang="pl-PL" sz="10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000" b="1" baseline="0" dirty="0">
                          <a:solidFill>
                            <a:schemeClr val="tx1"/>
                          </a:solidFill>
                        </a:rPr>
                        <a:t>Sprawy </a:t>
                      </a:r>
                    </a:p>
                    <a:p>
                      <a:pPr algn="ctr"/>
                      <a:r>
                        <a:rPr lang="pl-PL" sz="1000" b="1" baseline="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  <a:p>
                      <a:pPr algn="ctr"/>
                      <a:r>
                        <a:rPr lang="pl-PL" sz="1000" b="1" baseline="0" dirty="0">
                          <a:solidFill>
                            <a:schemeClr val="tx1"/>
                          </a:solidFill>
                        </a:rPr>
                        <a:t>zakresu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pl-PL" sz="10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000" b="1" baseline="0" dirty="0">
                          <a:solidFill>
                            <a:schemeClr val="tx1"/>
                          </a:solidFill>
                        </a:rPr>
                        <a:t>Przeprowadzonych czynności wyjaśniających w ramach kpow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pl-PL" sz="10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000" b="1" baseline="0" dirty="0">
                          <a:solidFill>
                            <a:schemeClr val="tx1"/>
                          </a:solidFill>
                        </a:rPr>
                        <a:t>Skierowane wnioski o ukaranie do Sądu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000" b="1" baseline="0" dirty="0">
                          <a:solidFill>
                            <a:schemeClr val="tx1"/>
                          </a:solidFill>
                        </a:rPr>
                        <a:t>Nałożonych mandatów karnych</a:t>
                      </a:r>
                    </a:p>
                  </a:txBody>
                  <a:tcPr anchor="ctr"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Odstąpienie od kierowania spraw do Sądu: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000" b="1" baseline="0" dirty="0">
                          <a:solidFill>
                            <a:schemeClr val="tx1"/>
                          </a:solidFill>
                        </a:rPr>
                        <a:t>Pozostało do prowadzenia w roku 2022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652374"/>
                  </a:ext>
                </a:extLst>
              </a:tr>
              <a:tr h="164612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baseline="0" dirty="0">
                          <a:solidFill>
                            <a:schemeClr val="tx1"/>
                          </a:solidFill>
                        </a:rPr>
                        <a:t>Zastosowanie środków </a:t>
                      </a:r>
                      <a:r>
                        <a:rPr lang="pl-PL" sz="1000" b="1" baseline="0" dirty="0" err="1">
                          <a:solidFill>
                            <a:schemeClr val="tx1"/>
                          </a:solidFill>
                        </a:rPr>
                        <a:t>pozakarnych</a:t>
                      </a:r>
                      <a:r>
                        <a:rPr lang="pl-PL" sz="1000" b="1" baseline="0" dirty="0">
                          <a:solidFill>
                            <a:schemeClr val="tx1"/>
                          </a:solidFill>
                        </a:rPr>
                        <a:t> w myśl art. 41 KW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0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000" b="1" baseline="0" dirty="0">
                          <a:solidFill>
                            <a:schemeClr val="tx1"/>
                          </a:solidFill>
                        </a:rPr>
                        <a:t>Niewykrycia sprawcy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baseline="0" dirty="0">
                          <a:solidFill>
                            <a:schemeClr val="tx1"/>
                          </a:solidFill>
                        </a:rPr>
                        <a:t>Brak danych dostatecznie uzasadniających pod. </a:t>
                      </a:r>
                      <a:r>
                        <a:rPr lang="pl-PL" sz="1000" b="1" baseline="0" dirty="0" err="1">
                          <a:solidFill>
                            <a:schemeClr val="tx1"/>
                          </a:solidFill>
                        </a:rPr>
                        <a:t>popeł</a:t>
                      </a:r>
                      <a:r>
                        <a:rPr lang="pl-PL" sz="1000" b="1" baseline="0" dirty="0">
                          <a:solidFill>
                            <a:schemeClr val="tx1"/>
                          </a:solidFill>
                        </a:rPr>
                        <a:t>. czynu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baseline="0" dirty="0">
                          <a:solidFill>
                            <a:schemeClr val="tx1"/>
                          </a:solidFill>
                        </a:rPr>
                        <a:t>Czyn nie zawierał znamion wykroczenia</a:t>
                      </a:r>
                    </a:p>
                    <a:p>
                      <a:pPr algn="ctr"/>
                      <a:endParaRPr lang="pl-PL" sz="1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baseline="0" dirty="0">
                          <a:solidFill>
                            <a:schemeClr val="tx1"/>
                          </a:solidFill>
                        </a:rPr>
                        <a:t>Zgon sprawcy wykroczenia</a:t>
                      </a:r>
                    </a:p>
                    <a:p>
                      <a:pPr algn="ctr"/>
                      <a:endParaRPr lang="pl-PL" sz="1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baseline="0" dirty="0">
                          <a:solidFill>
                            <a:schemeClr val="tx1"/>
                          </a:solidFill>
                        </a:rPr>
                        <a:t>Przedawnienie orzekania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baseline="0" dirty="0">
                          <a:solidFill>
                            <a:schemeClr val="tx1"/>
                          </a:solidFill>
                        </a:rPr>
                        <a:t>Postępowanie zostało już prawomocnie zakończone</a:t>
                      </a:r>
                    </a:p>
                    <a:p>
                      <a:pPr algn="ctr"/>
                      <a:endParaRPr lang="pl-PL" sz="1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15596"/>
                  </a:ext>
                </a:extLst>
              </a:tr>
              <a:tr h="66252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Ruchu drogowego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359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123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34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58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34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78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025764"/>
                  </a:ext>
                </a:extLst>
              </a:tr>
              <a:tr h="91877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Porządkowe     z kodeksu wykroczeń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-</a:t>
                      </a:r>
                    </a:p>
                    <a:p>
                      <a:pPr algn="ctr"/>
                      <a:endParaRPr lang="pl-PL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650690"/>
                  </a:ext>
                </a:extLst>
              </a:tr>
              <a:tr h="803924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Porządkowe  z ustaw szczególnych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54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43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871610"/>
                  </a:ext>
                </a:extLst>
              </a:tr>
              <a:tr h="474156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RAZEM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436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27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174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37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63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34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89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9109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07681"/>
              </p:ext>
            </p:extLst>
          </p:nvPr>
        </p:nvGraphicFramePr>
        <p:xfrm>
          <a:off x="611560" y="1340768"/>
          <a:ext cx="7704855" cy="251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7774">
                <a:tc rowSpan="2"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ROK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Pouczenia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Mandaty karne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Wnioski</a:t>
                      </a:r>
                      <a:br>
                        <a:rPr lang="pl-PL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do</a:t>
                      </a:r>
                      <a:r>
                        <a:rPr lang="pl-PL" b="1" baseline="0" dirty="0">
                          <a:solidFill>
                            <a:schemeClr val="tx1"/>
                          </a:solidFill>
                        </a:rPr>
                        <a:t> Sądu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7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ilość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kwota</a:t>
                      </a: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774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2020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63.990,00 zł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774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2021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960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1148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106.120,00 zł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6142"/>
                  </a:ext>
                </a:extLst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23527" y="332656"/>
            <a:ext cx="848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49363" indent="-1249363" algn="ctr"/>
            <a:r>
              <a:rPr lang="pl-PL" b="1" i="1" dirty="0"/>
              <a:t>Tabela nr. 4 – Zestawienie zastosowanych środków prawno-karnych </a:t>
            </a:r>
            <a:br>
              <a:rPr lang="pl-PL" b="1" i="1" dirty="0"/>
            </a:br>
            <a:r>
              <a:rPr lang="pl-PL" b="1" i="1" dirty="0"/>
              <a:t>wobec sprawców wykroczeń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23528" y="479715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cs typeface="Arial" pitchFamily="34" charset="0"/>
              </a:rPr>
              <a:t>Powyższa tabela obrazuje ilość osób, które naruszyły przepisy prawa </a:t>
            </a:r>
            <a:br>
              <a:rPr lang="pl-PL" sz="1600" b="1" dirty="0">
                <a:cs typeface="Arial" pitchFamily="34" charset="0"/>
              </a:rPr>
            </a:br>
            <a:r>
              <a:rPr lang="pl-PL" sz="1600" b="1" dirty="0">
                <a:cs typeface="Arial" pitchFamily="34" charset="0"/>
              </a:rPr>
              <a:t>i w stosunku do których strażnicy wyciągnęli konsekwencje natury prawno-karnej tj. zastosowali środek poza karny w postaci pouczenia, nałożyli mandat karny lub skierowali wniosek o ukaranie </a:t>
            </a:r>
            <a:br>
              <a:rPr lang="pl-PL" sz="1600" b="1" dirty="0">
                <a:cs typeface="Arial" pitchFamily="34" charset="0"/>
              </a:rPr>
            </a:br>
            <a:r>
              <a:rPr lang="pl-PL" sz="1600" b="1" dirty="0">
                <a:cs typeface="Arial" pitchFamily="34" charset="0"/>
              </a:rPr>
              <a:t>do Sądu Rejonowego w Tarnowskich Górach.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</TotalTime>
  <Words>1349</Words>
  <Application>Microsoft Office PowerPoint</Application>
  <PresentationFormat>Pokaz na ekranie (4:3)</PresentationFormat>
  <Paragraphs>484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Motyw pakietu Office</vt:lpstr>
      <vt:lpstr>SPRAWOZDANIE</vt:lpstr>
      <vt:lpstr>Prezentacja programu PowerPoint</vt:lpstr>
      <vt:lpstr>Wykres nr. 1 – dotyczy przyjętych zgłoszeń od mieszkańców</vt:lpstr>
      <vt:lpstr>Tabela nr. 1 dotyczy ilości przeprowadzonych interwencji w poszczególnych dzielnicach w zakresie spraw porządkowych w roku 2021</vt:lpstr>
      <vt:lpstr>Prezentacja programu PowerPoint</vt:lpstr>
      <vt:lpstr>Prezentacja programu PowerPoint</vt:lpstr>
      <vt:lpstr>Wykres nr. 2 – wyniki działań związane z ujawnionymi wykroczeniami</vt:lpstr>
      <vt:lpstr>Prezentacja programu PowerPoint</vt:lpstr>
      <vt:lpstr>Prezentacja programu PowerPoint</vt:lpstr>
      <vt:lpstr>Prezentacja programu PowerPoint</vt:lpstr>
      <vt:lpstr>Prezentacja programu PowerPoint</vt:lpstr>
      <vt:lpstr>Realizacja pozostałych zadań:</vt:lpstr>
      <vt:lpstr>Porównanie zgłoszeń od mieszkańców na przestrzeni ostatnich 11 lat </vt:lpstr>
      <vt:lpstr> Przykład parkowania pojazdów w centrum miasta na przejściu dla pieszych   </vt:lpstr>
      <vt:lpstr>Przykład parkowania pojazdów na zieleńcu </vt:lpstr>
      <vt:lpstr>Sposób pozbywania się odpadów przy drodze gruntowej</vt:lpstr>
      <vt:lpstr>Sposób pozbywania się części samochodowych, pozostawiając je przy pojemnikach na odpady w centrum miasta</vt:lpstr>
      <vt:lpstr>Spalanie odpadów roślinnych na otwartej przestrzeni (teren ogródków działkowych)</vt:lpstr>
      <vt:lpstr>Sprawy psów pozostających bez właściwej opieki ze strony ich właścicieli i opiekunów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</dc:title>
  <dc:creator>Notebook</dc:creator>
  <cp:lastModifiedBy>Uzytkownik</cp:lastModifiedBy>
  <cp:revision>416</cp:revision>
  <cp:lastPrinted>2020-02-19T09:50:37Z</cp:lastPrinted>
  <dcterms:created xsi:type="dcterms:W3CDTF">2017-03-16T08:57:49Z</dcterms:created>
  <dcterms:modified xsi:type="dcterms:W3CDTF">2022-02-16T11:43:02Z</dcterms:modified>
</cp:coreProperties>
</file>